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45" r:id="rId1"/>
    <p:sldMasterId id="2147483858" r:id="rId2"/>
  </p:sldMasterIdLst>
  <p:notesMasterIdLst>
    <p:notesMasterId r:id="rId23"/>
  </p:notesMasterIdLst>
  <p:handoutMasterIdLst>
    <p:handoutMasterId r:id="rId24"/>
  </p:handoutMasterIdLst>
  <p:sldIdLst>
    <p:sldId id="274" r:id="rId3"/>
    <p:sldId id="310" r:id="rId4"/>
    <p:sldId id="288" r:id="rId5"/>
    <p:sldId id="308" r:id="rId6"/>
    <p:sldId id="309" r:id="rId7"/>
    <p:sldId id="291" r:id="rId8"/>
    <p:sldId id="292" r:id="rId9"/>
    <p:sldId id="293" r:id="rId10"/>
    <p:sldId id="294" r:id="rId11"/>
    <p:sldId id="295" r:id="rId12"/>
    <p:sldId id="298" r:id="rId13"/>
    <p:sldId id="307" r:id="rId14"/>
    <p:sldId id="300" r:id="rId15"/>
    <p:sldId id="301" r:id="rId16"/>
    <p:sldId id="302" r:id="rId17"/>
    <p:sldId id="303" r:id="rId18"/>
    <p:sldId id="306" r:id="rId19"/>
    <p:sldId id="304" r:id="rId20"/>
    <p:sldId id="305" r:id="rId21"/>
    <p:sldId id="282" r:id="rId2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1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5D3995"/>
    <a:srgbClr val="99CC00"/>
    <a:srgbClr val="6699CC"/>
    <a:srgbClr val="660000"/>
    <a:srgbClr val="9081BC"/>
    <a:srgbClr val="CC9A1F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8" autoAdjust="0"/>
    <p:restoredTop sz="94670" autoAdjust="0"/>
  </p:normalViewPr>
  <p:slideViewPr>
    <p:cSldViewPr snapToGrid="0">
      <p:cViewPr>
        <p:scale>
          <a:sx n="80" d="100"/>
          <a:sy n="80" d="100"/>
        </p:scale>
        <p:origin x="-72" y="-630"/>
      </p:cViewPr>
      <p:guideLst>
        <p:guide orient="horz" pos="2160"/>
        <p:guide pos="51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90" d="100"/>
          <a:sy n="90" d="100"/>
        </p:scale>
        <p:origin x="-2694" y="-33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1"/>
          <p:cNvSpPr>
            <a:spLocks noChangeArrowheads="1"/>
          </p:cNvSpPr>
          <p:nvPr/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82" tIns="0" rIns="19082" bIns="0" anchor="b"/>
          <a:lstStyle/>
          <a:p>
            <a:pPr algn="r" defTabSz="955675">
              <a:lnSpc>
                <a:spcPct val="89000"/>
              </a:lnSpc>
              <a:spcBef>
                <a:spcPct val="40000"/>
              </a:spcBef>
            </a:pPr>
            <a:r>
              <a:rPr lang="en-US" sz="900" dirty="0"/>
              <a:t>© 2012 Carnegie Mellon University</a:t>
            </a:r>
          </a:p>
          <a:p>
            <a:pPr defTabSz="955675">
              <a:lnSpc>
                <a:spcPct val="89000"/>
              </a:lnSpc>
              <a:spcBef>
                <a:spcPct val="40000"/>
              </a:spcBef>
            </a:pPr>
            <a:r>
              <a:rPr lang="en-US" sz="800" i="1" dirty="0">
                <a:latin typeface="Times New Roman" pitchFamily="18" charset="0"/>
              </a:rPr>
              <a:t>  </a:t>
            </a:r>
          </a:p>
        </p:txBody>
      </p:sp>
      <p:sp>
        <p:nvSpPr>
          <p:cNvPr id="45059" name="Rectangle 12"/>
          <p:cNvSpPr>
            <a:spLocks noChangeArrowheads="1"/>
          </p:cNvSpPr>
          <p:nvPr/>
        </p:nvSpPr>
        <p:spPr bwMode="auto">
          <a:xfrm>
            <a:off x="6519863" y="8872538"/>
            <a:ext cx="3365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45" tIns="44522" rIns="89045" bIns="44522">
            <a:spAutoFit/>
          </a:bodyPr>
          <a:lstStyle/>
          <a:p>
            <a:pPr algn="ctr" defTabSz="908050" eaLnBrk="0" hangingPunct="0">
              <a:lnSpc>
                <a:spcPct val="90000"/>
              </a:lnSpc>
              <a:spcBef>
                <a:spcPct val="0"/>
              </a:spcBef>
            </a:pPr>
            <a:fld id="{9EA04296-D984-4871-9733-6973ABF9F092}" type="slidenum">
              <a:rPr lang="en-US" b="1"/>
              <a:pPr algn="ctr" defTabSz="908050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45060" name="Line 15"/>
          <p:cNvSpPr>
            <a:spLocks noChangeShapeType="1"/>
          </p:cNvSpPr>
          <p:nvPr/>
        </p:nvSpPr>
        <p:spPr bwMode="auto">
          <a:xfrm flipH="1">
            <a:off x="231775" y="8759825"/>
            <a:ext cx="65468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19" tIns="44910" rIns="89819" bIns="44910" anchor="ctr">
            <a:spAutoFit/>
          </a:bodyPr>
          <a:lstStyle/>
          <a:p>
            <a:endParaRPr lang="en-US" dirty="0"/>
          </a:p>
        </p:txBody>
      </p:sp>
      <p:pic>
        <p:nvPicPr>
          <p:cNvPr id="45061" name="Picture 16" descr="SEI_CMU_1Line_Bl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3488"/>
            <a:ext cx="3768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98049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4838"/>
            <a:ext cx="51435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65" tIns="46582" rIns="93165" bIns="465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2" tIns="0" rIns="19082" bIns="0" numCol="1" anchor="b" anchorCtr="0" compatLnSpc="1">
            <a:prstTxWarp prst="textNoShape">
              <a:avLst/>
            </a:prstTxWarp>
          </a:bodyPr>
          <a:lstStyle>
            <a:lvl1pPr algn="r" defTabSz="957449">
              <a:lnSpc>
                <a:spcPct val="89000"/>
              </a:lnSpc>
              <a:spcBef>
                <a:spcPct val="40000"/>
              </a:spcBef>
              <a:defRPr sz="900" i="0">
                <a:latin typeface="Times New Roman" pitchFamily="18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24581" name="Rectangle 9"/>
          <p:cNvSpPr>
            <a:spLocks noChangeArrowheads="1"/>
          </p:cNvSpPr>
          <p:nvPr/>
        </p:nvSpPr>
        <p:spPr bwMode="auto">
          <a:xfrm>
            <a:off x="6518275" y="8872538"/>
            <a:ext cx="3381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45" tIns="44522" rIns="89045" bIns="44522">
            <a:spAutoFit/>
          </a:bodyPr>
          <a:lstStyle/>
          <a:p>
            <a:pPr algn="ctr" defTabSz="908050" eaLnBrk="0" hangingPunct="0">
              <a:lnSpc>
                <a:spcPct val="90000"/>
              </a:lnSpc>
              <a:spcBef>
                <a:spcPct val="0"/>
              </a:spcBef>
            </a:pPr>
            <a:fld id="{3CB38ECA-78C8-4F16-BEBD-A3528B93E2B2}" type="slidenum">
              <a:rPr lang="en-US" b="1"/>
              <a:pPr algn="ctr" defTabSz="908050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24582" name="Line 17"/>
          <p:cNvSpPr>
            <a:spLocks noChangeShapeType="1"/>
          </p:cNvSpPr>
          <p:nvPr/>
        </p:nvSpPr>
        <p:spPr bwMode="auto">
          <a:xfrm flipH="1">
            <a:off x="231775" y="8759825"/>
            <a:ext cx="65468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19" tIns="44910" rIns="89819" bIns="44910" anchor="ctr">
            <a:spAutoFit/>
          </a:bodyPr>
          <a:lstStyle/>
          <a:p>
            <a:endParaRPr lang="en-US" dirty="0"/>
          </a:p>
        </p:txBody>
      </p:sp>
      <p:pic>
        <p:nvPicPr>
          <p:cNvPr id="24583" name="Picture 18" descr="SEI_CMU_1Line_B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3488"/>
            <a:ext cx="3768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16117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buChar char="•"/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29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4819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2325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9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5843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22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6867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69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85669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8915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3518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9939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3349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0963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124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1987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13627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3011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13691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44035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536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6627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09775" y="628650"/>
            <a:ext cx="2774950" cy="2081213"/>
          </a:xfr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451010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dirty="0" smtClean="0">
                <a:solidFill>
                  <a:srgbClr val="000000"/>
                </a:solidFill>
              </a:rPr>
              <a:t>© 2012 Carnegie Mellon University</a:t>
            </a:r>
          </a:p>
          <a:p>
            <a:pPr eaLnBrk="1" hangingPunct="1"/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27651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Process Discipline</a:t>
            </a:r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79450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172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dirty="0" smtClean="0">
                <a:solidFill>
                  <a:srgbClr val="000000"/>
                </a:solidFill>
              </a:rPr>
              <a:t>© 2012 Carnegie Mellon University</a:t>
            </a:r>
          </a:p>
          <a:p>
            <a:pPr eaLnBrk="1" hangingPunct="1"/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28675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Process Discipline</a:t>
            </a: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79450"/>
            <a:ext cx="4630738" cy="34734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867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29699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9167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0723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1401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1747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89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2771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7128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 smtClean="0"/>
              <a:t>© 2012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pitchFamily="18" charset="0"/>
              </a:rPr>
              <a:t>  </a:t>
            </a:r>
          </a:p>
        </p:txBody>
      </p:sp>
      <p:sp>
        <p:nvSpPr>
          <p:cNvPr id="33795" name="Rectangle 1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19" tIns="44910" rIns="89819" bIns="4491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dirty="0"/>
              <a:t>Team Leader</a:t>
            </a: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6966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098958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6373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9521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80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62429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99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5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July 2012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0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3213100" y="3165475"/>
            <a:ext cx="5016500" cy="320675"/>
          </a:xfrm>
          <a:ln w="6350"/>
        </p:spPr>
        <p:txBody>
          <a:bodyPr lIns="91440" tIns="45720" rIns="91440" bIns="45720" anchor="ctr">
            <a:spAutoFit/>
          </a:bodyPr>
          <a:lstStyle>
            <a:lvl1pPr>
              <a:spcAft>
                <a:spcPct val="0"/>
              </a:spcAft>
              <a:tabLst>
                <a:tab pos="2463800" algn="l"/>
              </a:tabLst>
              <a:defRPr sz="15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14589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4534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128090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76691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803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05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241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812214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987314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83600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263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489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240627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8139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41302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11677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461181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31998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952745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417290"/>
            <a:ext cx="8505825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Team Leader	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934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42" r:id="rId13"/>
    <p:sldLayoutId id="2147483844" r:id="rId14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546100"/>
            <a:ext cx="85058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406400"/>
            <a:ext cx="9144000" cy="1588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6248400" y="6575425"/>
            <a:ext cx="2355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 sz="800" b="1" dirty="0">
                <a:solidFill>
                  <a:srgbClr val="000000"/>
                </a:solidFill>
              </a:rPr>
              <a:t>© 2012 Carnegie Mellon University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03200" y="101600"/>
            <a:ext cx="533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43938" y="6565900"/>
            <a:ext cx="323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BED4304D-CDA4-4FA1-AEB0-E367D55D66BE}" type="slidenum">
              <a:rPr lang="en-US" sz="900" b="1">
                <a:solidFill>
                  <a:srgbClr val="000000"/>
                </a:solidFill>
              </a:rPr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3556000" y="101600"/>
            <a:ext cx="5334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algn="r"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July 2012</a:t>
            </a:r>
          </a:p>
        </p:txBody>
      </p:sp>
    </p:spTree>
    <p:extLst>
      <p:ext uri="{BB962C8B-B14F-4D97-AF65-F5344CB8AC3E}">
        <p14:creationId xmlns:p14="http://schemas.microsoft.com/office/powerpoint/2010/main" val="56013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9"/>
          <p:cNvSpPr txBox="1">
            <a:spLocks noChangeArrowheads="1"/>
          </p:cNvSpPr>
          <p:nvPr/>
        </p:nvSpPr>
        <p:spPr bwMode="auto">
          <a:xfrm>
            <a:off x="3961010" y="3158754"/>
            <a:ext cx="42495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2000" b="0" spc="200" dirty="0" smtClean="0">
                <a:solidFill>
                  <a:srgbClr val="002060"/>
                </a:solidFill>
              </a:rPr>
              <a:t>Leading a Development Team</a:t>
            </a:r>
            <a:endParaRPr lang="en-US" b="0" spc="200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23655" y="2450785"/>
            <a:ext cx="26821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Team Leader</a:t>
            </a:r>
            <a:endParaRPr lang="en-US" sz="3200" b="1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168963" y="3035560"/>
            <a:ext cx="4049525" cy="0"/>
          </a:xfrm>
          <a:prstGeom prst="line">
            <a:avLst/>
          </a:prstGeom>
          <a:noFill/>
          <a:ln w="76200" cap="flat" cmpd="sng" algn="ctr">
            <a:solidFill>
              <a:srgbClr val="00206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730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Knowledge Work</a:t>
            </a:r>
          </a:p>
        </p:txBody>
      </p:sp>
      <p:sp>
        <p:nvSpPr>
          <p:cNvPr id="13315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6172200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Product development is complex and creative </a:t>
            </a:r>
            <a:r>
              <a:rPr lang="en-US" i="1" dirty="0" smtClean="0"/>
              <a:t>knowledge</a:t>
            </a:r>
            <a:r>
              <a:rPr lang="en-US" dirty="0" smtClean="0"/>
              <a:t> </a:t>
            </a:r>
            <a:r>
              <a:rPr lang="en-US" i="1" dirty="0" smtClean="0"/>
              <a:t>work</a:t>
            </a:r>
            <a:r>
              <a:rPr lang="en-US" dirty="0" smtClean="0"/>
              <a:t>.</a:t>
            </a:r>
          </a:p>
          <a:p>
            <a:pPr marL="0" indent="0" eaLnBrk="1" hangingPunct="1"/>
            <a:r>
              <a:rPr lang="en-US" dirty="0" smtClean="0"/>
              <a:t>Managing knowledge workers is a difficult challenge. It requires everyone to</a:t>
            </a:r>
          </a:p>
          <a:p>
            <a:pPr lvl="1" eaLnBrk="1" hangingPunct="1"/>
            <a:r>
              <a:rPr lang="en-US" dirty="0" smtClean="0"/>
              <a:t>process and debate abstract concepts</a:t>
            </a:r>
          </a:p>
          <a:p>
            <a:pPr lvl="1" eaLnBrk="1" hangingPunct="1"/>
            <a:r>
              <a:rPr lang="en-US" dirty="0" smtClean="0"/>
              <a:t>integrate diverse parts into a working system</a:t>
            </a:r>
          </a:p>
          <a:p>
            <a:pPr lvl="1" eaLnBrk="1" hangingPunct="1"/>
            <a:r>
              <a:rPr lang="en-US" dirty="0" smtClean="0"/>
              <a:t>wholeheartedly participate</a:t>
            </a:r>
          </a:p>
          <a:p>
            <a:pPr lvl="1" eaLnBrk="1" hangingPunct="1"/>
            <a:r>
              <a:rPr lang="en-US" dirty="0" smtClean="0"/>
              <a:t>strive to do a superior job</a:t>
            </a:r>
          </a:p>
        </p:txBody>
      </p:sp>
      <p:pic>
        <p:nvPicPr>
          <p:cNvPr id="1331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928688"/>
            <a:ext cx="2109788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Managing Knowledge Work</a:t>
            </a:r>
          </a:p>
        </p:txBody>
      </p:sp>
      <p:sp>
        <p:nvSpPr>
          <p:cNvPr id="14339" name="Rectangle 9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5867400" cy="5029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The key rule in managing knowledge work is this: managers can’t manage it, the workers must manage themselves.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To manage themselves, knowledge workers must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be motivated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make accurate plans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negotiate commitments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track their plans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sz="2000" dirty="0" smtClean="0"/>
              <a:t>deliver quality products to their plans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sz="2000" dirty="0" smtClean="0"/>
              <a:t>The Team Software Process (TSP) shows developers how to do these skills as self-managed teams.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6477000" y="4908550"/>
            <a:ext cx="23622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400" dirty="0"/>
              <a:t>Watts Humphrey, </a:t>
            </a:r>
            <a:br>
              <a:rPr lang="en-US" sz="1400" dirty="0"/>
            </a:br>
            <a:r>
              <a:rPr lang="en-US" sz="1400" dirty="0"/>
              <a:t>creator of TSP</a:t>
            </a:r>
          </a:p>
        </p:txBody>
      </p:sp>
      <p:pic>
        <p:nvPicPr>
          <p:cNvPr id="14341" name="Picture 11" descr="Humprey, Wat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8" r="18721" b="27420"/>
          <a:stretch>
            <a:fillRect/>
          </a:stretch>
        </p:blipFill>
        <p:spPr bwMode="auto">
          <a:xfrm>
            <a:off x="6477000" y="1403350"/>
            <a:ext cx="23622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Self-Managed Teams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When teams are trained in the PSP and follow the TSP, they learn how to manage themselves. They become a self-managed team.</a:t>
            </a:r>
          </a:p>
          <a:p>
            <a:pPr marL="0" indent="0" eaLnBrk="1" hangingPunct="1"/>
            <a:r>
              <a:rPr lang="en-US" dirty="0" smtClean="0"/>
              <a:t>Individuals on a self-managed team possess</a:t>
            </a:r>
          </a:p>
          <a:p>
            <a:pPr lvl="1" eaLnBrk="1" hangingPunct="1"/>
            <a:r>
              <a:rPr lang="en-US" dirty="0" smtClean="0"/>
              <a:t>a sense of membership and belonging</a:t>
            </a:r>
          </a:p>
          <a:p>
            <a:pPr lvl="1" eaLnBrk="1" hangingPunct="1"/>
            <a:r>
              <a:rPr lang="en-US" dirty="0" smtClean="0"/>
              <a:t>commitment to a common goal</a:t>
            </a:r>
          </a:p>
          <a:p>
            <a:pPr lvl="1" eaLnBrk="1" hangingPunct="1"/>
            <a:r>
              <a:rPr lang="en-US" dirty="0" smtClean="0"/>
              <a:t>an ownership of the process and plan</a:t>
            </a:r>
          </a:p>
          <a:p>
            <a:pPr lvl="1" eaLnBrk="1" hangingPunct="1"/>
            <a:r>
              <a:rPr lang="en-US" dirty="0" smtClean="0"/>
              <a:t>the skill to plan and the discipline to follow a plan</a:t>
            </a:r>
          </a:p>
          <a:p>
            <a:pPr lvl="1" eaLnBrk="1" hangingPunct="1"/>
            <a:r>
              <a:rPr lang="en-US" dirty="0" smtClean="0"/>
              <a:t>a dedication to excellence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6492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Leadership Discussion</a:t>
            </a:r>
          </a:p>
        </p:txBody>
      </p:sp>
      <p:sp>
        <p:nvSpPr>
          <p:cNvPr id="16387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Self-managed teams must have effective </a:t>
            </a:r>
            <a:br>
              <a:rPr lang="en-US" dirty="0" smtClean="0"/>
            </a:br>
            <a:r>
              <a:rPr lang="en-US" dirty="0" smtClean="0"/>
              <a:t>leadership.</a:t>
            </a:r>
          </a:p>
          <a:p>
            <a:pPr marL="0" indent="0" eaLnBrk="1" hangingPunct="1"/>
            <a:r>
              <a:rPr lang="en-US" dirty="0" smtClean="0"/>
              <a:t>Take five minutes to identify a leader </a:t>
            </a:r>
            <a:br>
              <a:rPr lang="en-US" dirty="0" smtClean="0"/>
            </a:br>
            <a:r>
              <a:rPr lang="en-US" dirty="0" smtClean="0"/>
              <a:t>you respect and three characteristics </a:t>
            </a:r>
            <a:br>
              <a:rPr lang="en-US" dirty="0" smtClean="0"/>
            </a:br>
            <a:r>
              <a:rPr lang="en-US" dirty="0" smtClean="0"/>
              <a:t>of that leader.</a:t>
            </a:r>
          </a:p>
          <a:p>
            <a:pPr marL="0" indent="0" eaLnBrk="1" hangingPunct="1"/>
            <a:r>
              <a:rPr lang="en-US" dirty="0" smtClean="0"/>
              <a:t>Be prepared to discuss your thoughts</a:t>
            </a:r>
            <a:br>
              <a:rPr lang="en-US" dirty="0" smtClean="0"/>
            </a:br>
            <a:r>
              <a:rPr lang="en-US" dirty="0" smtClean="0"/>
              <a:t>your viewpoints.</a:t>
            </a:r>
          </a:p>
        </p:txBody>
      </p:sp>
      <p:pic>
        <p:nvPicPr>
          <p:cNvPr id="1638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524000"/>
            <a:ext cx="2763838" cy="41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646113"/>
            <a:ext cx="8505825" cy="344487"/>
          </a:xfrm>
        </p:spPr>
        <p:txBody>
          <a:bodyPr/>
          <a:lstStyle/>
          <a:p>
            <a:pPr eaLnBrk="1" hangingPunct="1"/>
            <a:r>
              <a:rPr lang="en-US" dirty="0" smtClean="0"/>
              <a:t>Approaches to Motivating Teams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2514600"/>
          </a:xfrm>
        </p:spPr>
        <p:txBody>
          <a:bodyPr/>
          <a:lstStyle/>
          <a:p>
            <a:pPr marL="381000" indent="-381000" eaLnBrk="1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US" dirty="0" smtClean="0"/>
              <a:t>There are three principal ways to motivate people.</a:t>
            </a:r>
          </a:p>
          <a:p>
            <a:pPr marL="800100" lvl="1" indent="-342900" eaLnBrk="1" hangingPunct="1">
              <a:spcBef>
                <a:spcPts val="600"/>
              </a:spcBef>
              <a:spcAft>
                <a:spcPts val="0"/>
              </a:spcAft>
              <a:buFont typeface="Times" charset="0"/>
              <a:buAutoNum type="arabicPeriod"/>
              <a:defRPr/>
            </a:pPr>
            <a:r>
              <a:rPr lang="en-US" dirty="0" smtClean="0"/>
              <a:t>fear</a:t>
            </a:r>
          </a:p>
          <a:p>
            <a:pPr marL="800100" lvl="1" indent="-342900" eaLnBrk="1" hangingPunct="1">
              <a:spcBef>
                <a:spcPts val="600"/>
              </a:spcBef>
              <a:spcAft>
                <a:spcPts val="0"/>
              </a:spcAft>
              <a:buFont typeface="Times" charset="0"/>
              <a:buAutoNum type="arabicPeriod"/>
              <a:defRPr/>
            </a:pPr>
            <a:r>
              <a:rPr lang="en-US" dirty="0" smtClean="0"/>
              <a:t>promise of a reward</a:t>
            </a:r>
          </a:p>
          <a:p>
            <a:pPr marL="800100" lvl="1" indent="-342900" eaLnBrk="1" hangingPunct="1">
              <a:spcBef>
                <a:spcPts val="600"/>
              </a:spcBef>
              <a:spcAft>
                <a:spcPts val="0"/>
              </a:spcAft>
              <a:buFont typeface="Times" charset="0"/>
              <a:buAutoNum type="arabicPeriod"/>
              <a:defRPr/>
            </a:pPr>
            <a:r>
              <a:rPr lang="en-US" dirty="0" smtClean="0"/>
              <a:t>trust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US" dirty="0" smtClean="0"/>
              <a:t>What are the characteristics of teams motivated by each of these approaches?</a:t>
            </a:r>
          </a:p>
        </p:txBody>
      </p:sp>
      <p:pic>
        <p:nvPicPr>
          <p:cNvPr id="1027" name="Picture 3" descr="C:\Users\mkasunic\Desktop\Teamwork direc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745" y="4160686"/>
            <a:ext cx="2818081" cy="199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609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Leadership Styles</a:t>
            </a:r>
          </a:p>
        </p:txBody>
      </p:sp>
      <p:sp>
        <p:nvSpPr>
          <p:cNvPr id="16387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55025" cy="45720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rgbClr val="0066FF"/>
                </a:solidFill>
              </a:rPr>
              <a:t>Transactional Leadership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000" dirty="0" smtClean="0"/>
              <a:t>People are motivated by the promise </a:t>
            </a:r>
            <a:br>
              <a:rPr lang="en-US" sz="2000" dirty="0" smtClean="0"/>
            </a:br>
            <a:r>
              <a:rPr lang="en-US" sz="2000" dirty="0" smtClean="0"/>
              <a:t>of a reward.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000" dirty="0" smtClean="0"/>
              <a:t>People often find creative ways </a:t>
            </a:r>
            <a:br>
              <a:rPr lang="en-US" sz="2000" dirty="0" smtClean="0"/>
            </a:br>
            <a:r>
              <a:rPr lang="en-US" sz="2000" dirty="0" smtClean="0"/>
              <a:t>to garner the reward by doing less work.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000" dirty="0" smtClean="0"/>
              <a:t>Motivation by fear and greed are forms </a:t>
            </a:r>
            <a:br>
              <a:rPr lang="en-US" sz="2000" dirty="0" smtClean="0"/>
            </a:br>
            <a:r>
              <a:rPr lang="en-US" sz="2000" dirty="0" smtClean="0"/>
              <a:t>of transactional leadership.</a:t>
            </a:r>
          </a:p>
          <a:p>
            <a:pPr marL="457200" lvl="1" indent="0" eaLnBrk="1" hangingPunct="1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2000" dirty="0" smtClean="0"/>
              <a:t>Transactional leadership rarely produces creative, successful teams.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rgbClr val="0066FF"/>
                </a:solidFill>
              </a:rPr>
              <a:t/>
            </a:r>
            <a:br>
              <a:rPr lang="en-US" sz="2000" b="1" dirty="0" smtClean="0">
                <a:solidFill>
                  <a:srgbClr val="0066FF"/>
                </a:solidFill>
              </a:rPr>
            </a:br>
            <a:r>
              <a:rPr lang="en-US" sz="2000" b="1" dirty="0" smtClean="0">
                <a:solidFill>
                  <a:srgbClr val="0066FF"/>
                </a:solidFill>
              </a:rPr>
              <a:t>Transformational Leadership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000" dirty="0" smtClean="0"/>
              <a:t>People are motivated by </a:t>
            </a:r>
            <a:br>
              <a:rPr lang="en-US" sz="2000" dirty="0" smtClean="0"/>
            </a:br>
            <a:r>
              <a:rPr lang="en-US" sz="2000" dirty="0" smtClean="0"/>
              <a:t>the achievement.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000" dirty="0" smtClean="0"/>
              <a:t>Motivation by trust is a form</a:t>
            </a:r>
            <a:br>
              <a:rPr lang="en-US" sz="2000" dirty="0" smtClean="0"/>
            </a:br>
            <a:r>
              <a:rPr lang="en-US" sz="2000" dirty="0" smtClean="0"/>
              <a:t>of transformational leadership.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295400"/>
            <a:ext cx="2324100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8437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476750"/>
            <a:ext cx="267652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646113"/>
            <a:ext cx="8505825" cy="344487"/>
          </a:xfrm>
        </p:spPr>
        <p:txBody>
          <a:bodyPr/>
          <a:lstStyle/>
          <a:p>
            <a:pPr eaLnBrk="1" hangingPunct="1"/>
            <a:r>
              <a:rPr lang="en-US" dirty="0" smtClean="0"/>
              <a:t>Motivation Via Commitment</a:t>
            </a:r>
          </a:p>
        </p:txBody>
      </p:sp>
      <p:sp>
        <p:nvSpPr>
          <p:cNvPr id="19459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455025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At the </a:t>
            </a:r>
            <a:r>
              <a:rPr lang="en-US" i="1" dirty="0" smtClean="0"/>
              <a:t>individual</a:t>
            </a:r>
            <a:r>
              <a:rPr lang="en-US" dirty="0" smtClean="0"/>
              <a:t> level, there seems to be wide variation in how a commitment is considered.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Some take commitments very seriously.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Some take commitments very lightly.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However, at the </a:t>
            </a:r>
            <a:r>
              <a:rPr lang="en-US" i="1" dirty="0" smtClean="0"/>
              <a:t>team</a:t>
            </a:r>
            <a:r>
              <a:rPr lang="en-US" dirty="0" smtClean="0"/>
              <a:t> level, members become highly motivated by team-based commitments when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all team members participate </a:t>
            </a:r>
            <a:br>
              <a:rPr lang="en-US" dirty="0" smtClean="0"/>
            </a:br>
            <a:r>
              <a:rPr lang="en-US" dirty="0" smtClean="0"/>
              <a:t>in making the commitment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the team depends on every </a:t>
            </a:r>
            <a:br>
              <a:rPr lang="en-US" dirty="0" smtClean="0"/>
            </a:br>
            <a:r>
              <a:rPr lang="en-US" dirty="0" smtClean="0"/>
              <a:t>member to meet his or her </a:t>
            </a:r>
            <a:br>
              <a:rPr lang="en-US" dirty="0" smtClean="0"/>
            </a:br>
            <a:r>
              <a:rPr lang="en-US" dirty="0" smtClean="0"/>
              <a:t>commitment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1946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86200"/>
            <a:ext cx="313372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649288"/>
            <a:ext cx="8505825" cy="344487"/>
          </a:xfrm>
        </p:spPr>
        <p:txBody>
          <a:bodyPr/>
          <a:lstStyle/>
          <a:p>
            <a:pPr eaLnBrk="1" hangingPunct="1"/>
            <a:r>
              <a:rPr lang="en-US" dirty="0" smtClean="0"/>
              <a:t>Ownership of Commitments that are Made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The important steps in building commitment on a development team are to ensure that commitments are</a:t>
            </a:r>
          </a:p>
          <a:p>
            <a:pPr lvl="1" eaLnBrk="1" hangingPunct="1"/>
            <a:r>
              <a:rPr lang="en-US" dirty="0" smtClean="0"/>
              <a:t>made voluntarily</a:t>
            </a:r>
          </a:p>
          <a:p>
            <a:pPr lvl="1" eaLnBrk="1" hangingPunct="1"/>
            <a:r>
              <a:rPr lang="en-US" dirty="0" smtClean="0"/>
              <a:t>made publicly</a:t>
            </a:r>
          </a:p>
          <a:p>
            <a:pPr lvl="1" eaLnBrk="1" hangingPunct="1"/>
            <a:r>
              <a:rPr lang="en-US" dirty="0" smtClean="0"/>
              <a:t>credible</a:t>
            </a:r>
          </a:p>
          <a:p>
            <a:pPr lvl="1" eaLnBrk="1" hangingPunct="1"/>
            <a:r>
              <a:rPr lang="en-US" dirty="0" smtClean="0"/>
              <a:t>owned by the team</a:t>
            </a:r>
          </a:p>
        </p:txBody>
      </p:sp>
      <p:pic>
        <p:nvPicPr>
          <p:cNvPr id="20484" name="Picture 5" descr="C:\Users\mkasunic\Desktop\iStock 10-19\iStock_000010776716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325" y="2209800"/>
            <a:ext cx="44608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6492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Sustaining Motivation</a:t>
            </a:r>
          </a:p>
        </p:txBody>
      </p:sp>
      <p:sp>
        <p:nvSpPr>
          <p:cNvPr id="21507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Performance feedback is required to sustain motivation. </a:t>
            </a:r>
          </a:p>
          <a:p>
            <a:pPr marL="0" indent="0" eaLnBrk="1" hangingPunct="1"/>
            <a:r>
              <a:rPr lang="en-US" dirty="0" smtClean="0"/>
              <a:t>For example:</a:t>
            </a:r>
          </a:p>
          <a:p>
            <a:pPr lvl="1" eaLnBrk="1" hangingPunct="1"/>
            <a:r>
              <a:rPr lang="en-US" dirty="0" smtClean="0"/>
              <a:t>measuring progress against a detailed plan</a:t>
            </a:r>
          </a:p>
          <a:p>
            <a:pPr lvl="1" eaLnBrk="1" hangingPunct="1"/>
            <a:r>
              <a:rPr lang="en-US" dirty="0" smtClean="0"/>
              <a:t>redoing the plan when the current plan is inadequate</a:t>
            </a:r>
          </a:p>
          <a:p>
            <a:pPr lvl="1" eaLnBrk="1" hangingPunct="1"/>
            <a:r>
              <a:rPr lang="en-US" dirty="0" smtClean="0"/>
              <a:t>providing milestones for intermediate feedback on long and challenging projects</a:t>
            </a:r>
          </a:p>
        </p:txBody>
      </p:sp>
      <p:pic>
        <p:nvPicPr>
          <p:cNvPr id="2150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92538"/>
            <a:ext cx="3657600" cy="253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6492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Messages to Remember</a:t>
            </a:r>
          </a:p>
        </p:txBody>
      </p:sp>
      <p:sp>
        <p:nvSpPr>
          <p:cNvPr id="22531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The team leader’s challenge is to successfully complete the project by motivating, managing, guiding, and supporting the team.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A self-managed team is the best type of team for doing complex, creative development work.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A voluntary, public, credible, and owned commitment provides compelling motivation for a team.</a:t>
            </a:r>
          </a:p>
        </p:txBody>
      </p:sp>
      <p:pic>
        <p:nvPicPr>
          <p:cNvPr id="4" name="Picture 2" descr="\\ad\dfs\Users\mkasunic\Documents\iStock\iStock_00002093326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43" y="4502102"/>
            <a:ext cx="2075645" cy="180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649288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6147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The Team Leader’s Challenge</a:t>
            </a:r>
          </a:p>
          <a:p>
            <a:pPr marL="0" indent="0" eaLnBrk="1" hangingPunct="1"/>
            <a:r>
              <a:rPr lang="en-US" dirty="0" smtClean="0"/>
              <a:t>Knowledge Work</a:t>
            </a:r>
          </a:p>
          <a:p>
            <a:pPr marL="0" indent="0" eaLnBrk="1" hangingPunct="1"/>
            <a:r>
              <a:rPr lang="en-US" dirty="0" smtClean="0"/>
              <a:t>Leadership</a:t>
            </a:r>
          </a:p>
          <a:p>
            <a:pPr marL="0" indent="0" eaLnBrk="1" hangingPunct="1"/>
            <a:r>
              <a:rPr lang="en-US" dirty="0" smtClean="0"/>
              <a:t>Motivating Teams</a:t>
            </a:r>
          </a:p>
        </p:txBody>
      </p:sp>
      <p:pic>
        <p:nvPicPr>
          <p:cNvPr id="614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048000"/>
            <a:ext cx="404812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shade val="30000"/>
                <a:satMod val="115000"/>
                <a:lumMod val="94000"/>
                <a:lumOff val="6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idx="1"/>
          </p:nvPr>
        </p:nvSpPr>
        <p:spPr>
          <a:xfrm>
            <a:off x="0" y="2590800"/>
            <a:ext cx="9144000" cy="1219200"/>
          </a:xfrm>
        </p:spPr>
        <p:txBody>
          <a:bodyPr/>
          <a:lstStyle/>
          <a:p>
            <a:pPr marL="0" indent="0" algn="ctr" eaLnBrk="1" hangingPunct="1"/>
            <a:r>
              <a:rPr lang="en-US" sz="3600" i="1" dirty="0" smtClean="0">
                <a:latin typeface="Times" pitchFamily="18" charset="0"/>
              </a:rPr>
              <a:t>What does management expect from you?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shade val="30000"/>
                <a:satMod val="115000"/>
                <a:lumMod val="94000"/>
                <a:lumOff val="6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idx="1"/>
          </p:nvPr>
        </p:nvSpPr>
        <p:spPr>
          <a:xfrm>
            <a:off x="0" y="2590800"/>
            <a:ext cx="9144000" cy="1219200"/>
          </a:xfrm>
        </p:spPr>
        <p:txBody>
          <a:bodyPr/>
          <a:lstStyle/>
          <a:p>
            <a:pPr marL="0" indent="0" algn="ctr" eaLnBrk="1" hangingPunct="1"/>
            <a:r>
              <a:rPr lang="en-US" sz="3600" i="1" dirty="0" smtClean="0">
                <a:latin typeface="Times" pitchFamily="18" charset="0"/>
              </a:rPr>
              <a:t>What do team members expect from you?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649288"/>
            <a:ext cx="8505825" cy="344487"/>
          </a:xfrm>
        </p:spPr>
        <p:txBody>
          <a:bodyPr/>
          <a:lstStyle/>
          <a:p>
            <a:pPr eaLnBrk="1" hangingPunct="1"/>
            <a:r>
              <a:rPr lang="en-US" dirty="0" smtClean="0"/>
              <a:t>The Team Leader’s Challenge</a:t>
            </a:r>
          </a:p>
        </p:txBody>
      </p:sp>
      <p:sp>
        <p:nvSpPr>
          <p:cNvPr id="921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You, as team leader, have been given a team and are expected to use that team to successfully complete the project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on schedule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within budget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with all requirements met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The team members want to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work on a successful project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be part of a </a:t>
            </a:r>
            <a:r>
              <a:rPr lang="en-US" i="1" dirty="0" smtClean="0"/>
              <a:t>great</a:t>
            </a:r>
            <a:r>
              <a:rPr lang="en-US" dirty="0" smtClean="0"/>
              <a:t> team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do interesting technical work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feel secure in their jobs</a:t>
            </a:r>
          </a:p>
        </p:txBody>
      </p:sp>
      <p:pic>
        <p:nvPicPr>
          <p:cNvPr id="9220" name="Picture 5" descr="\\ad\dfs\Users\mkasunic\Documents\iStock\iStock_00002067162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63" y="2514600"/>
            <a:ext cx="37909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649288"/>
            <a:ext cx="8505825" cy="344487"/>
          </a:xfrm>
        </p:spPr>
        <p:txBody>
          <a:bodyPr/>
          <a:lstStyle/>
          <a:p>
            <a:pPr eaLnBrk="1" hangingPunct="1"/>
            <a:r>
              <a:rPr lang="en-US" dirty="0" smtClean="0"/>
              <a:t>Shared Expectations?</a:t>
            </a:r>
          </a:p>
        </p:txBody>
      </p:sp>
      <p:sp>
        <p:nvSpPr>
          <p:cNvPr id="1024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To be an effective leader, you need to satisfy both management and team expectations.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Management and the team generally agree about their expectations for 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a successful project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job security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Management may be ambivalent about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working on a great team</a:t>
            </a:r>
          </a:p>
          <a:p>
            <a:pPr lvl="1" eaLnBrk="1" hangingPunct="1">
              <a:spcBef>
                <a:spcPts val="600"/>
              </a:spcBef>
              <a:spcAft>
                <a:spcPct val="0"/>
              </a:spcAft>
            </a:pPr>
            <a:r>
              <a:rPr lang="en-US" dirty="0" smtClean="0"/>
              <a:t>doing interesting technical work</a:t>
            </a:r>
          </a:p>
          <a:p>
            <a:pPr marL="0" indent="0" eaLnBrk="1" hangingPunct="1">
              <a:spcBef>
                <a:spcPts val="1200"/>
              </a:spcBef>
              <a:spcAft>
                <a:spcPct val="0"/>
              </a:spcAft>
            </a:pPr>
            <a:r>
              <a:rPr lang="en-US" dirty="0" smtClean="0"/>
              <a:t>Generally speaking, teams that are enthusiastic and energized, do the best 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649288"/>
            <a:ext cx="8505825" cy="341312"/>
          </a:xfrm>
        </p:spPr>
        <p:txBody>
          <a:bodyPr/>
          <a:lstStyle/>
          <a:p>
            <a:pPr eaLnBrk="1" hangingPunct="1"/>
            <a:r>
              <a:rPr lang="en-US" dirty="0" smtClean="0"/>
              <a:t>Great Teams</a:t>
            </a:r>
          </a:p>
        </p:txBody>
      </p:sp>
      <p:sp>
        <p:nvSpPr>
          <p:cNvPr id="11267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Think of the best teams you have been part of or worked with.</a:t>
            </a:r>
          </a:p>
          <a:p>
            <a:pPr marL="0" indent="0" eaLnBrk="1" hangingPunct="1"/>
            <a:r>
              <a:rPr lang="en-US" dirty="0" smtClean="0"/>
              <a:t>What were some of their characteristics?</a:t>
            </a:r>
          </a:p>
        </p:txBody>
      </p:sp>
      <p:pic>
        <p:nvPicPr>
          <p:cNvPr id="1126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38400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649288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High-Performance Teams</a:t>
            </a:r>
          </a:p>
        </p:txBody>
      </p:sp>
      <p:sp>
        <p:nvSpPr>
          <p:cNvPr id="1024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en-US" dirty="0" smtClean="0"/>
              <a:t>You may know of a team that performed well beyond what anyone thought it could.</a:t>
            </a:r>
          </a:p>
          <a:p>
            <a:pPr marL="569913" indent="0" eaLnBrk="1" hangingPunct="1">
              <a:defRPr/>
            </a:pPr>
            <a:r>
              <a:rPr lang="en-US" i="1" dirty="0" smtClean="0"/>
              <a:t>“There is something magical about an effective team. It has an ethic, an attitude, and an energy that permeate everything it does. </a:t>
            </a:r>
          </a:p>
          <a:p>
            <a:pPr marL="569913" indent="0" eaLnBrk="1" hangingPunct="1">
              <a:defRPr/>
            </a:pPr>
            <a:r>
              <a:rPr lang="en-US" i="1" dirty="0" smtClean="0"/>
              <a:t>The teammates support one another, they intuitively know when and how to help, and they rally round at just the right time. </a:t>
            </a:r>
          </a:p>
          <a:p>
            <a:pPr marL="569913" indent="0" eaLnBrk="1" hangingPunct="1">
              <a:defRPr/>
            </a:pPr>
            <a:r>
              <a:rPr lang="en-US" i="1" dirty="0" smtClean="0"/>
              <a:t>The members are part of a common effort, and they have a sense of belonging and a feeling of camaraderie.”    	 </a:t>
            </a:r>
          </a:p>
          <a:p>
            <a:pPr lvl="1" algn="r" eaLnBrk="1" hangingPunct="1">
              <a:buFont typeface="Arial" charset="0"/>
              <a:buNone/>
              <a:defRPr/>
            </a:pPr>
            <a:r>
              <a:rPr lang="en-US" dirty="0" smtClean="0"/>
              <a:t>- (Humphrey, </a:t>
            </a:r>
            <a:r>
              <a:rPr lang="en-US" i="1" dirty="0" smtClean="0"/>
              <a:t>Introduction to the Team Software Process</a:t>
            </a:r>
            <a:r>
              <a:rPr lang="en-US" dirty="0" smtClean="0"/>
              <a:t>)</a:t>
            </a:r>
          </a:p>
          <a:p>
            <a:pPr marL="0" indent="0" eaLnBrk="1" hangingPunct="1">
              <a:defRPr/>
            </a:pPr>
            <a:endParaRPr lang="en-US" dirty="0" smtClean="0"/>
          </a:p>
          <a:p>
            <a:pPr marL="0" indent="0" eaLnBrk="1" hangingPunct="1">
              <a:defRPr/>
            </a:pPr>
            <a:r>
              <a:rPr lang="en-US" dirty="0" smtClean="0"/>
              <a:t> DeMarco calls a high-performing team a </a:t>
            </a:r>
            <a:r>
              <a:rPr lang="en-US" i="1" dirty="0" smtClean="0"/>
              <a:t>jelled</a:t>
            </a:r>
            <a:r>
              <a:rPr lang="en-US" dirty="0" smtClean="0"/>
              <a:t> team (</a:t>
            </a:r>
            <a:r>
              <a:rPr lang="en-US" i="1" dirty="0" smtClean="0"/>
              <a:t>Peopleware</a:t>
            </a:r>
            <a:r>
              <a:rPr lang="en-US" dirty="0" smtClean="0"/>
              <a:t>).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2C5C03E1-75B0-4807-9CE5-484A162502A6}"/>
    </a:ext>
  </a:extLst>
</a:theme>
</file>

<file path=ppt/theme/theme2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C87C5457-86C9-4C40-A742-91D7687E6B4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881</TotalTime>
  <Words>803</Words>
  <Application>Microsoft Office PowerPoint</Application>
  <PresentationFormat>On-screen Show (4:3)</PresentationFormat>
  <Paragraphs>162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MS PGothic</vt:lpstr>
      <vt:lpstr>Arial</vt:lpstr>
      <vt:lpstr>Times</vt:lpstr>
      <vt:lpstr>Times New Roman</vt:lpstr>
      <vt:lpstr>1_courseware</vt:lpstr>
      <vt:lpstr>2_courseware</vt:lpstr>
      <vt:lpstr>PowerPoint Presentation</vt:lpstr>
      <vt:lpstr>PowerPoint Presentation</vt:lpstr>
      <vt:lpstr>Topics</vt:lpstr>
      <vt:lpstr>PowerPoint Presentation</vt:lpstr>
      <vt:lpstr>PowerPoint Presentation</vt:lpstr>
      <vt:lpstr>The Team Leader’s Challenge</vt:lpstr>
      <vt:lpstr>Shared Expectations?</vt:lpstr>
      <vt:lpstr>Great Teams</vt:lpstr>
      <vt:lpstr>High-Performance Teams</vt:lpstr>
      <vt:lpstr>Knowledge Work</vt:lpstr>
      <vt:lpstr>Managing Knowledge Work</vt:lpstr>
      <vt:lpstr>Self-Managed Teams</vt:lpstr>
      <vt:lpstr>Leadership Discussion</vt:lpstr>
      <vt:lpstr>Approaches to Motivating Teams</vt:lpstr>
      <vt:lpstr>Leadership Styles</vt:lpstr>
      <vt:lpstr>Motivation Via Commitment</vt:lpstr>
      <vt:lpstr>Ownership of Commitments that are Made</vt:lpstr>
      <vt:lpstr>Sustaining Motivation</vt:lpstr>
      <vt:lpstr>Messages to Remember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SEI Presentation (Full Color): Preformatted Design and Template Items</dc:title>
  <dc:creator>wrt</dc:creator>
  <cp:lastModifiedBy>wrn_loc_adm</cp:lastModifiedBy>
  <cp:revision>69</cp:revision>
  <cp:lastPrinted>2012-07-17T12:45:18Z</cp:lastPrinted>
  <dcterms:created xsi:type="dcterms:W3CDTF">2007-05-16T20:17:12Z</dcterms:created>
  <dcterms:modified xsi:type="dcterms:W3CDTF">2018-09-06T00:15:47Z</dcterms:modified>
</cp:coreProperties>
</file>